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91" r:id="rId4"/>
    <p:sldId id="266" r:id="rId5"/>
    <p:sldId id="279" r:id="rId6"/>
    <p:sldId id="285" r:id="rId7"/>
    <p:sldId id="292" r:id="rId8"/>
    <p:sldId id="293" r:id="rId9"/>
    <p:sldId id="294" r:id="rId10"/>
    <p:sldId id="288" r:id="rId11"/>
    <p:sldId id="27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ambachtslieden-trots-op-hun-werk/" TargetMode="External"/><Relationship Id="rId2" Type="http://schemas.openxmlformats.org/officeDocument/2006/relationships/hyperlink" Target="http://www.schooltv.nl/video/stadsrechten-regels-en-wetten-van-een-sta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080951" y="312738"/>
            <a:ext cx="8444299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steden komen weer tot bloei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:\Pictures\ste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383" y="1588357"/>
            <a:ext cx="6320481" cy="47403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60121" y="365125"/>
            <a:ext cx="9093679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99339" y="5583114"/>
            <a:ext cx="8042804" cy="102471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6"/>
                </a:solidFill>
              </a:rPr>
              <a:t>Maak de opdracht van het werkblad.</a:t>
            </a:r>
          </a:p>
          <a:p>
            <a:r>
              <a:rPr lang="nl-NL" dirty="0" smtClean="0">
                <a:solidFill>
                  <a:schemeClr val="accent6"/>
                </a:solidFill>
              </a:rPr>
              <a:t>Klaar? Maak nu de opdrachten 4, 8 en 9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52" y="1350213"/>
            <a:ext cx="36099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330109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H4.3 Strijd tussen paus en keizer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Mohammed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De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267808" y="1862311"/>
            <a:ext cx="7219950" cy="3280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drieslagstelsel is en welke invloed deze had op de handel;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Hanze zijn en waar zij voor 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steden ontstonden en hoe deze georganiseerd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Gildes zijn ontstaan en hoe zij concurrentie tegen gingen;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13 de opkomst van handel en ambacht legde de basis voor het herleven van een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agrarisch-urbane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samenleving 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14 de opkomst van de stedelijke burgerij en de toenemende  zelfstandigheid van steden </a:t>
            </a:r>
          </a:p>
          <a:p>
            <a:pPr>
              <a:buNone/>
            </a:pPr>
            <a:endParaRPr lang="nl-NL" sz="2400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10539820" y="3978183"/>
            <a:ext cx="1462323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Stadsrecht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Burgerij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Patriciër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Gilde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072722" y="5581943"/>
            <a:ext cx="106952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Vragen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4, 8 en 9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hoofdstuk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Verval WRR - Hofstelsel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opkomst van de handel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Geldeconomie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Hanze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Opkomst van de Steden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Pictures\zwo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155" y="1334531"/>
            <a:ext cx="8268433" cy="4823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drieslagstelsel is en welke invloed deze had op de handel;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Hanze zijn en waar zij voor 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de steden ontstonden en hoe deze georganiseerd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Gildes zijn ontstaan en hoe zij concurrentie tegen gingen;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13 de opkomst van handel en ambacht legde de basis voor het herleven van een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agrarisch-urbane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samenleving 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14 de opkomst van de stedelijke burgerij en de toenemende  zelfstandigheid van steden </a:t>
            </a:r>
          </a:p>
          <a:p>
            <a:pPr>
              <a:buNone/>
            </a:pPr>
            <a:endParaRPr lang="nl-NL" sz="24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548612" y="4488136"/>
            <a:ext cx="1462323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Stadsrecht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Burgerij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Patriciër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Gilde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395597" y="5533383"/>
            <a:ext cx="200619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Bespreken: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Vragen 3, 4, 6 en 8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276600" y="2372264"/>
            <a:ext cx="7219950" cy="32808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 het eind van de les kunnen jullie uitleggen;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Wie Mohammed is en wat zijn rol was bij het ontstaan van de Islam;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de vijf zuilen zijn van de Islam;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2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de Islam is verspreid;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het ontstaan en de verspreiding van de islam</a:t>
            </a:r>
            <a:endParaRPr kumimoji="0" lang="nl-N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Opkomst Handel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434518" y="1676789"/>
            <a:ext cx="8032629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Hoe kon het dat in een autarkische ruil economie?</a:t>
            </a:r>
          </a:p>
          <a:p>
            <a:pPr marL="0" indent="0"/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Boeren tot 1000 maken gebruik van het </a:t>
            </a: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tweeslagstelsel</a:t>
            </a: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  Zaaizaadfactor bij tweeslagstelsel: 1 op 2,5</a:t>
            </a:r>
            <a:b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  Net genoeg dus om zelf te eten.</a:t>
            </a:r>
          </a:p>
          <a:p>
            <a:pPr marL="0" indent="0"/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Vanaf 1000 wordt het </a:t>
            </a: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drieslagstelsel</a:t>
            </a: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geïntroduceerd</a:t>
            </a:r>
            <a:b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  Zaaizaadfactor bij drieslagstelsel: 1 op 14</a:t>
            </a:r>
            <a:b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  Er is veel graan over.</a:t>
            </a:r>
          </a:p>
          <a:p>
            <a:pPr marL="0" indent="0">
              <a:buNone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Daarnaast:</a:t>
            </a:r>
          </a:p>
          <a:p>
            <a:pPr marL="0" indent="0"/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sz="1600" dirty="0" err="1" smtClean="0">
                <a:solidFill>
                  <a:schemeClr val="accent6">
                    <a:lumMod val="50000"/>
                  </a:schemeClr>
                </a:solidFill>
              </a:rPr>
              <a:t>Ontinning</a:t>
            </a: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nieuw landbouwgrond</a:t>
            </a:r>
          </a:p>
          <a:p>
            <a:pPr marL="0" indent="0"/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Os vervangen door paard</a:t>
            </a:r>
          </a:p>
          <a:p>
            <a:pPr marL="0" indent="0"/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 IJzeren ploeg</a:t>
            </a:r>
            <a:endParaRPr lang="nl-NL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5" name="Picture 3" descr="h:\Pictures\drieslagstels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6262" y="3445733"/>
            <a:ext cx="4962525" cy="3305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Opkomst Handel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131666"/>
            <a:ext cx="8032629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is het gevolg van deze overproductie?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Boeren gingen hun overvloeden verkopen op de lokale markten.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Er kwamen jaarmarkten en er ontstond vraag naar geld.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Na de 12</a:t>
            </a:r>
            <a:r>
              <a:rPr lang="nl-NL" sz="2400" baseline="300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eeuw ontstonden de Hanze.</a:t>
            </a:r>
          </a:p>
        </p:txBody>
      </p:sp>
      <p:pic>
        <p:nvPicPr>
          <p:cNvPr id="4099" name="Picture 3" descr="h:\Pictures\hanzeste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8958" y="3190875"/>
            <a:ext cx="5972175" cy="366712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2477" y="3439257"/>
            <a:ext cx="39624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Opkomst Steden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369059"/>
            <a:ext cx="8032629" cy="328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is het gevolg van deze handel?</a:t>
            </a:r>
          </a:p>
          <a:p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Handel werd gevoerd bij belangrijke knooppunten en bevaarbare waterwegen.</a:t>
            </a:r>
          </a:p>
        </p:txBody>
      </p:sp>
      <p:pic>
        <p:nvPicPr>
          <p:cNvPr id="8" name="Picture 2" descr="h:\Pictures\zwo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5524" y="2499602"/>
            <a:ext cx="5155799" cy="3007549"/>
          </a:xfrm>
          <a:prstGeom prst="rect">
            <a:avLst/>
          </a:prstGeom>
          <a:noFill/>
        </p:spPr>
      </p:pic>
      <p:pic>
        <p:nvPicPr>
          <p:cNvPr id="6" name="Picture 2" descr="h:\Pictures\sted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6998" y="3077308"/>
            <a:ext cx="4499337" cy="33745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Opkomst Steden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Opkomst 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Opkomst Steden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369059"/>
            <a:ext cx="8032629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Handelsknooppunten vragen rechten aan bij de heer;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Recht zichzelf te beschermen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Recht om geen tol meer te betalen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Recht voor eigen rechtspraak</a:t>
            </a: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/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In ruil voor stadsrechten;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Belasting</a:t>
            </a:r>
          </a:p>
          <a:p>
            <a:pPr marL="0" indent="0"/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Militaire steun</a:t>
            </a: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0" name="Rechte verbindingslijn met pijl 9"/>
          <p:cNvCxnSpPr/>
          <p:nvPr/>
        </p:nvCxnSpPr>
        <p:spPr>
          <a:xfrm>
            <a:off x="7376746" y="1995854"/>
            <a:ext cx="1028700" cy="37806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7429500" y="2382715"/>
            <a:ext cx="993531" cy="615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7403123" y="2382715"/>
            <a:ext cx="975946" cy="46599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625254" y="2215662"/>
            <a:ext cx="140852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Stadsrechten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253654" y="4607169"/>
            <a:ext cx="4157035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Verschillende groepen mensen in de stad:</a:t>
            </a:r>
          </a:p>
          <a:p>
            <a:r>
              <a:rPr lang="nl-NL" dirty="0" smtClean="0"/>
              <a:t>Burgerij   -&gt; burgers met burgerrecht</a:t>
            </a:r>
          </a:p>
          <a:p>
            <a:r>
              <a:rPr lang="nl-NL" dirty="0" smtClean="0"/>
              <a:t>Patriciërs -&gt; belangrijke bestuursfuncties</a:t>
            </a:r>
            <a:endParaRPr lang="nl-NL" dirty="0"/>
          </a:p>
        </p:txBody>
      </p:sp>
      <p:sp>
        <p:nvSpPr>
          <p:cNvPr id="18" name="Actieknop: Film 17">
            <a:hlinkClick r:id="rId2" highlightClick="1"/>
          </p:cNvPr>
          <p:cNvSpPr/>
          <p:nvPr/>
        </p:nvSpPr>
        <p:spPr>
          <a:xfrm>
            <a:off x="3341077" y="509074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Actieknop: Film 18">
            <a:hlinkClick r:id="rId3" highlightClick="1"/>
          </p:cNvPr>
          <p:cNvSpPr/>
          <p:nvPr/>
        </p:nvSpPr>
        <p:spPr>
          <a:xfrm>
            <a:off x="4888523" y="509074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2022</TotalTime>
  <Words>630</Words>
  <Application>Microsoft Office PowerPoint</Application>
  <PresentationFormat>Breedbeeld</PresentationFormat>
  <Paragraphs>171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Wat weten jullie al?</vt:lpstr>
      <vt:lpstr>Lesdoelen</vt:lpstr>
      <vt:lpstr>Vorige les</vt:lpstr>
      <vt:lpstr>Opkomst Handel</vt:lpstr>
      <vt:lpstr>Opkomst Handel</vt:lpstr>
      <vt:lpstr>Opkomst Steden</vt:lpstr>
      <vt:lpstr>Opkomst Steden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137</cp:revision>
  <dcterms:created xsi:type="dcterms:W3CDTF">2015-09-11T06:10:56Z</dcterms:created>
  <dcterms:modified xsi:type="dcterms:W3CDTF">2019-08-05T09:36:08Z</dcterms:modified>
</cp:coreProperties>
</file>